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8289-D017-4291-8906-34EEC43E30C3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24AB-D490-497A-8EDA-6B7C03D63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658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8289-D017-4291-8906-34EEC43E30C3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24AB-D490-497A-8EDA-6B7C03D63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01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8289-D017-4291-8906-34EEC43E30C3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24AB-D490-497A-8EDA-6B7C03D63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92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8289-D017-4291-8906-34EEC43E30C3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24AB-D490-497A-8EDA-6B7C03D63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89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8289-D017-4291-8906-34EEC43E30C3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24AB-D490-497A-8EDA-6B7C03D63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71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8289-D017-4291-8906-34EEC43E30C3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24AB-D490-497A-8EDA-6B7C03D63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060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8289-D017-4291-8906-34EEC43E30C3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24AB-D490-497A-8EDA-6B7C03D63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055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8289-D017-4291-8906-34EEC43E30C3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24AB-D490-497A-8EDA-6B7C03D63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0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8289-D017-4291-8906-34EEC43E30C3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24AB-D490-497A-8EDA-6B7C03D63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71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8289-D017-4291-8906-34EEC43E30C3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24AB-D490-497A-8EDA-6B7C03D63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385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58289-D017-4291-8906-34EEC43E30C3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424AB-D490-497A-8EDA-6B7C03D63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58289-D017-4291-8906-34EEC43E30C3}" type="datetimeFigureOut">
              <a:rPr lang="en-US" smtClean="0"/>
              <a:t>1/2/2015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424AB-D490-497A-8EDA-6B7C03D63C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835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latin typeface="Bernard MT Condensed" panose="02050806060905020404" pitchFamily="18" charset="0"/>
              </a:rPr>
              <a:t>Inequalities</a:t>
            </a:r>
            <a:endParaRPr lang="en-US" sz="8800" dirty="0">
              <a:latin typeface="Bernard MT Condensed" panose="020508060609050204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6.EE.8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5705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Graphing Inequalities: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When we graph an inequality on a number line we use open and closed circles to represent the number.</a:t>
            </a:r>
          </a:p>
          <a:p>
            <a:endParaRPr lang="en-US" altLang="en-US" dirty="0" smtClean="0"/>
          </a:p>
          <a:p>
            <a:endParaRPr lang="en-US" b="1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303338" y="3656013"/>
            <a:ext cx="473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b="1" dirty="0">
                <a:solidFill>
                  <a:srgbClr val="CC0099"/>
                </a:solidFill>
              </a:rPr>
              <a:t>&lt;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 rot="10800000">
            <a:off x="2270125" y="3692525"/>
            <a:ext cx="473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b="1" dirty="0">
                <a:solidFill>
                  <a:srgbClr val="CC0099"/>
                </a:solidFill>
              </a:rPr>
              <a:t>&lt;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377950" y="4468813"/>
            <a:ext cx="463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b="1">
                <a:solidFill>
                  <a:srgbClr val="CC0099"/>
                </a:solidFill>
              </a:rPr>
              <a:t>≤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2249488" y="4454525"/>
            <a:ext cx="4635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4000" b="1">
                <a:solidFill>
                  <a:srgbClr val="CC0099"/>
                </a:solidFill>
              </a:rPr>
              <a:t>≥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268663" y="4498975"/>
            <a:ext cx="4251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/>
              <a:t>Plot a closed circle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3259138" y="3810000"/>
            <a:ext cx="42513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dirty="0"/>
              <a:t>Plot an open circle</a:t>
            </a:r>
          </a:p>
        </p:txBody>
      </p:sp>
      <p:sp>
        <p:nvSpPr>
          <p:cNvPr id="10" name="Oval 7"/>
          <p:cNvSpPr>
            <a:spLocks noChangeArrowheads="1"/>
          </p:cNvSpPr>
          <p:nvPr/>
        </p:nvSpPr>
        <p:spPr bwMode="auto">
          <a:xfrm>
            <a:off x="7032625" y="4043363"/>
            <a:ext cx="434975" cy="376237"/>
          </a:xfrm>
          <a:prstGeom prst="ellipse">
            <a:avLst/>
          </a:prstGeom>
          <a:noFill/>
          <a:ln w="25400">
            <a:solidFill>
              <a:srgbClr val="FF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Oval 11"/>
          <p:cNvSpPr>
            <a:spLocks noChangeArrowheads="1"/>
          </p:cNvSpPr>
          <p:nvPr/>
        </p:nvSpPr>
        <p:spPr bwMode="auto">
          <a:xfrm>
            <a:off x="7061200" y="4651375"/>
            <a:ext cx="434975" cy="376238"/>
          </a:xfrm>
          <a:prstGeom prst="ellipse">
            <a:avLst/>
          </a:prstGeom>
          <a:solidFill>
            <a:srgbClr val="FF0B8B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the following Inequalities: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 x  ≥  8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 y  ˂  4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 1  ≤  P</a:t>
            </a:r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 x  ˃  12</a:t>
            </a:r>
            <a:endParaRPr lang="en-US" dirty="0"/>
          </a:p>
        </p:txBody>
      </p:sp>
      <p:sp>
        <p:nvSpPr>
          <p:cNvPr id="4" name="AutoShape 2" descr="https://banderson02.files.wordpress.com/2014/09/blank-number-line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https://banderson02.files.wordpress.com/2014/09/blank-number-line.pn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6" descr="https://banderson02.files.wordpress.com/2014/09/blank-number-line.pn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8" descr="https://banderson02.files.wordpress.com/2014/09/blank-number-line.png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10" descr="https://banderson02.files.wordpress.com/2014/09/blank-number-line.png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9" name="Picture 1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" t="20775" b="46208"/>
          <a:stretch/>
        </p:blipFill>
        <p:spPr bwMode="auto">
          <a:xfrm>
            <a:off x="3319895" y="1752600"/>
            <a:ext cx="4681105" cy="102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" t="20775" b="46208"/>
          <a:stretch/>
        </p:blipFill>
        <p:spPr bwMode="auto">
          <a:xfrm>
            <a:off x="3347604" y="2784763"/>
            <a:ext cx="4681105" cy="102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" t="20775" b="46208"/>
          <a:stretch/>
        </p:blipFill>
        <p:spPr bwMode="auto">
          <a:xfrm>
            <a:off x="3319894" y="3844636"/>
            <a:ext cx="4681105" cy="102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" t="20775" b="46208"/>
          <a:stretch/>
        </p:blipFill>
        <p:spPr bwMode="auto">
          <a:xfrm>
            <a:off x="3326822" y="4876800"/>
            <a:ext cx="4681105" cy="102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5130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Is this a solution?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spcBef>
                <a:spcPts val="640"/>
              </a:spcBef>
              <a:buClr>
                <a:schemeClr val="dk1"/>
              </a:buClr>
              <a:buSzPct val="105555"/>
              <a:buFont typeface="+mj-lt"/>
              <a:buAutoNum type="arabicPeriod"/>
            </a:pPr>
            <a:r>
              <a:rPr lang="en-US" sz="295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M+12=20</a:t>
            </a:r>
          </a:p>
          <a:p>
            <a:pPr lvl="1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IS 12 a solution? How do you know?</a:t>
            </a:r>
          </a:p>
          <a:p>
            <a:endParaRPr lang="en-US" sz="26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endParaRPr lang="en-US" sz="26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640"/>
              </a:spcBef>
              <a:buClr>
                <a:schemeClr val="dk1"/>
              </a:buClr>
              <a:buSzPct val="105555"/>
              <a:buNone/>
            </a:pPr>
            <a:r>
              <a:rPr lang="en-US" sz="295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2.   N+7=14</a:t>
            </a:r>
            <a:endParaRPr lang="en-US" sz="295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lvl="1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IS 7 a solution? How do you know?</a:t>
            </a:r>
          </a:p>
          <a:p>
            <a:endParaRPr lang="en-US" sz="26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endParaRPr lang="en-US" sz="260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0" lvl="0" indent="0">
              <a:spcBef>
                <a:spcPts val="640"/>
              </a:spcBef>
              <a:buClr>
                <a:schemeClr val="dk1"/>
              </a:buClr>
              <a:buSzPct val="105555"/>
              <a:buNone/>
            </a:pPr>
            <a:r>
              <a:rPr lang="en-US" sz="295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3.   2M+1=15</a:t>
            </a:r>
            <a:endParaRPr lang="en-US" sz="2950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lvl="1">
              <a:spcBef>
                <a:spcPts val="560"/>
              </a:spcBef>
              <a:buClr>
                <a:schemeClr val="dk1"/>
              </a:buClr>
              <a:buSzPct val="108974"/>
              <a:buFont typeface="Arial"/>
              <a:buChar char="•"/>
            </a:pPr>
            <a:r>
              <a:rPr lang="en-US" sz="2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IS 6</a:t>
            </a:r>
            <a:r>
              <a:rPr lang="en-US" sz="26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 </a:t>
            </a:r>
            <a:r>
              <a:rPr lang="en-US" sz="26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 solution? How do you know?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657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Inequality?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/>
          <a:lstStyle/>
          <a:p>
            <a:pPr algn="ctr"/>
            <a:r>
              <a:rPr lang="en-US" altLang="en-US" dirty="0" smtClean="0">
                <a:solidFill>
                  <a:srgbClr val="FF4949"/>
                </a:solidFill>
              </a:rPr>
              <a:t>Is a </a:t>
            </a:r>
            <a:r>
              <a:rPr lang="en-US" altLang="en-US" i="1" dirty="0" smtClean="0">
                <a:solidFill>
                  <a:srgbClr val="FF4949"/>
                </a:solidFill>
              </a:rPr>
              <a:t>range</a:t>
            </a:r>
            <a:r>
              <a:rPr lang="en-US" altLang="en-US" dirty="0" smtClean="0">
                <a:solidFill>
                  <a:srgbClr val="FF4949"/>
                </a:solidFill>
              </a:rPr>
              <a:t> of values</a:t>
            </a:r>
            <a:r>
              <a:rPr lang="en-US" altLang="en-US" dirty="0" smtClean="0"/>
              <a:t>, rather than ONE set number</a:t>
            </a:r>
          </a:p>
          <a:p>
            <a:pPr marL="0" indent="0" algn="ctr">
              <a:buNone/>
            </a:pPr>
            <a:endParaRPr lang="en-US" altLang="en-US" dirty="0" smtClean="0"/>
          </a:p>
          <a:p>
            <a:pPr algn="ctr"/>
            <a:r>
              <a:rPr lang="en-US" altLang="en-US" dirty="0" smtClean="0"/>
              <a:t>An algebraic relation showing that a quantity is greater than or less than another quantity.</a:t>
            </a:r>
          </a:p>
          <a:p>
            <a:pPr marL="609600" indent="-609600" algn="ctr">
              <a:buFontTx/>
              <a:buNone/>
            </a:pPr>
            <a:endParaRPr lang="en-US" altLang="en-US" i="1" dirty="0"/>
          </a:p>
          <a:p>
            <a:pPr marL="609600" indent="-609600" algn="ctr">
              <a:buFontTx/>
              <a:buNone/>
            </a:pPr>
            <a:r>
              <a:rPr lang="en-US" altLang="en-US" i="1" dirty="0" smtClean="0"/>
              <a:t>Example</a:t>
            </a:r>
            <a:r>
              <a:rPr lang="en-US" altLang="en-US" dirty="0" smtClean="0"/>
              <a:t>: Speed limit </a:t>
            </a:r>
          </a:p>
          <a:p>
            <a:pPr marL="609600" indent="-609600" algn="ctr">
              <a:buFontTx/>
              <a:buNone/>
            </a:pPr>
            <a:r>
              <a:rPr lang="en-US" altLang="en-US" dirty="0" smtClean="0"/>
              <a:t>The minimum speed limit is 40, and the max is 65.</a:t>
            </a:r>
          </a:p>
          <a:p>
            <a:pPr marL="609600" indent="-609600" algn="ctr">
              <a:buFontTx/>
              <a:buNone/>
            </a:pPr>
            <a:endParaRPr lang="en-US" altLang="en-US" dirty="0" smtClean="0"/>
          </a:p>
          <a:p>
            <a:pPr marL="609600" indent="-609600" algn="ctr"/>
            <a:endParaRPr lang="en-US" alt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0333522"/>
              </p:ext>
            </p:extLst>
          </p:nvPr>
        </p:nvGraphicFramePr>
        <p:xfrm>
          <a:off x="2971800" y="5695950"/>
          <a:ext cx="318135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723600" imgH="177480" progId="Equation.3">
                  <p:embed/>
                </p:oleObj>
              </mc:Choice>
              <mc:Fallback>
                <p:oleObj name="Equation" r:id="rId3" imgW="723600" imgH="177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5695950"/>
                        <a:ext cx="318135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35462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839200" cy="6248400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altLang="en-US" sz="4000" dirty="0" smtClean="0"/>
              <a:t>An </a:t>
            </a:r>
            <a:r>
              <a:rPr lang="en-US" altLang="en-US" sz="4000" i="1" dirty="0" smtClean="0">
                <a:solidFill>
                  <a:srgbClr val="CC0099"/>
                </a:solidFill>
              </a:rPr>
              <a:t>inequality</a:t>
            </a:r>
            <a:r>
              <a:rPr lang="en-US" altLang="en-US" sz="4000" dirty="0" smtClean="0"/>
              <a:t> is like an equation, but instead of an equal sign (=) it has one of these signs:</a:t>
            </a:r>
          </a:p>
          <a:p>
            <a:pPr algn="ctr">
              <a:spcBef>
                <a:spcPct val="50000"/>
              </a:spcBef>
            </a:pPr>
            <a:endParaRPr lang="en-US" altLang="en-US" sz="4000" dirty="0" smtClean="0"/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rgbClr val="CC0099"/>
                </a:solidFill>
              </a:rPr>
              <a:t>&lt;</a:t>
            </a:r>
            <a:r>
              <a:rPr lang="en-US" altLang="en-US" sz="4000" dirty="0" smtClean="0"/>
              <a:t>   :  less than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rgbClr val="CC0099"/>
                </a:solidFill>
              </a:rPr>
              <a:t>≤</a:t>
            </a:r>
            <a:r>
              <a:rPr lang="en-US" altLang="en-US" sz="4000" dirty="0" smtClean="0"/>
              <a:t>  :  less than or equal to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rgbClr val="CC0099"/>
                </a:solidFill>
              </a:rPr>
              <a:t>&gt;</a:t>
            </a:r>
            <a:r>
              <a:rPr lang="en-US" altLang="en-US" sz="4000" dirty="0" smtClean="0"/>
              <a:t>  :  greater than</a:t>
            </a:r>
          </a:p>
          <a:p>
            <a:pPr marL="0" indent="0" algn="ctr">
              <a:buNone/>
            </a:pPr>
            <a:r>
              <a:rPr lang="en-US" altLang="en-US" sz="4000" b="1" dirty="0" smtClean="0">
                <a:solidFill>
                  <a:srgbClr val="CC0099"/>
                </a:solidFill>
              </a:rPr>
              <a:t>≥</a:t>
            </a:r>
            <a:r>
              <a:rPr lang="en-US" altLang="en-US" sz="4000" dirty="0" smtClean="0"/>
              <a:t>  :  greater than or equal 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0365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an inequality: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Noah has fewer than 8 tennis balls.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Hannah read at least 45 pages of the book.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468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an inequality: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  Chandler rode no more than 38 miles.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4.    Isabelle spent more than $85.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957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Are these possible solutions?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7150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300000"/>
              </a:lnSpc>
              <a:buFont typeface="+mj-lt"/>
              <a:buAutoNum type="arabicPeriod"/>
            </a:pPr>
            <a:r>
              <a:rPr lang="en-US" dirty="0" smtClean="0"/>
              <a:t>Y + 8 ˂ 13  		Is 7 a possible solution?</a:t>
            </a:r>
          </a:p>
          <a:p>
            <a:pPr marL="514350" indent="-514350">
              <a:lnSpc>
                <a:spcPct val="300000"/>
              </a:lnSpc>
              <a:buFont typeface="+mj-lt"/>
              <a:buAutoNum type="arabicPeriod"/>
            </a:pPr>
            <a:r>
              <a:rPr lang="en-US" dirty="0" smtClean="0"/>
              <a:t>7n ≥ 105		Is 15 a possible solution?</a:t>
            </a:r>
          </a:p>
          <a:p>
            <a:pPr marL="514350" indent="-514350">
              <a:lnSpc>
                <a:spcPct val="300000"/>
              </a:lnSpc>
              <a:buFont typeface="+mj-lt"/>
              <a:buAutoNum type="arabicPeriod"/>
            </a:pPr>
            <a:r>
              <a:rPr lang="en-US" dirty="0" smtClean="0"/>
              <a:t>x – 9 ≤ 23		Is 30 a possible solution?</a:t>
            </a:r>
          </a:p>
        </p:txBody>
      </p:sp>
    </p:spTree>
    <p:extLst>
      <p:ext uri="{BB962C8B-B14F-4D97-AF65-F5344CB8AC3E}">
        <p14:creationId xmlns:p14="http://schemas.microsoft.com/office/powerpoint/2010/main" val="1623554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Solving using addition &amp; Subtraction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smtClean="0"/>
              <a:t>42 </a:t>
            </a:r>
            <a:r>
              <a:rPr lang="en-US" dirty="0" smtClean="0"/>
              <a:t>≤ 25 + w		</a:t>
            </a:r>
            <a:r>
              <a:rPr lang="en-US" dirty="0" smtClean="0"/>
              <a:t> 2.     x – 12 ˃ 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285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Solve using Multiplication &amp; Division: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𝑏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dirty="0" smtClean="0"/>
                  <a:t> ˃ 10			</a:t>
                </a:r>
                <a:r>
                  <a:rPr lang="en-US" dirty="0" smtClean="0"/>
                  <a:t>	2.    9s ˂ 72			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633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275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Office Theme</vt:lpstr>
      <vt:lpstr>Microsoft Equation 3.0</vt:lpstr>
      <vt:lpstr>Inequalities</vt:lpstr>
      <vt:lpstr>Is this a solution? …</vt:lpstr>
      <vt:lpstr>What is an Inequality?</vt:lpstr>
      <vt:lpstr>PowerPoint Presentation</vt:lpstr>
      <vt:lpstr>Write an inequality:</vt:lpstr>
      <vt:lpstr>Write an inequality:</vt:lpstr>
      <vt:lpstr>Are these possible solutions? …</vt:lpstr>
      <vt:lpstr>Solving using addition &amp; Subtraction</vt:lpstr>
      <vt:lpstr>Solve using Multiplication &amp; Division:</vt:lpstr>
      <vt:lpstr>Graphing Inequalities:</vt:lpstr>
      <vt:lpstr>Graph the following Inequalities:</vt:lpstr>
    </vt:vector>
  </TitlesOfParts>
  <Company>Walton County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Inequalities</dc:title>
  <dc:creator>Thomas, Lyndsayn Raye</dc:creator>
  <cp:lastModifiedBy>Thomas, Lyndsayn Raye</cp:lastModifiedBy>
  <cp:revision>5</cp:revision>
  <dcterms:created xsi:type="dcterms:W3CDTF">2015-01-02T18:15:26Z</dcterms:created>
  <dcterms:modified xsi:type="dcterms:W3CDTF">2015-01-02T19:37:54Z</dcterms:modified>
</cp:coreProperties>
</file>